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sldIdLst>
    <p:sldId id="257" r:id="rId5"/>
    <p:sldId id="258" r:id="rId6"/>
    <p:sldId id="259" r:id="rId7"/>
    <p:sldId id="262" r:id="rId8"/>
    <p:sldId id="278" r:id="rId9"/>
    <p:sldId id="264" r:id="rId10"/>
    <p:sldId id="260" r:id="rId11"/>
    <p:sldId id="265" r:id="rId12"/>
    <p:sldId id="261" r:id="rId13"/>
    <p:sldId id="273" r:id="rId14"/>
    <p:sldId id="270" r:id="rId15"/>
    <p:sldId id="277" r:id="rId16"/>
    <p:sldId id="276" r:id="rId17"/>
    <p:sldId id="275" r:id="rId18"/>
    <p:sldId id="266" r:id="rId19"/>
  </p:sldIdLst>
  <p:sldSz cx="6119813" cy="4319588"/>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F21AF6D-56F1-48A7-AD44-48932146529D}" v="449" dt="2026-01-06T13:48:50.779"/>
    <p1510:client id="{9736E10F-ED8E-D92F-B279-FE4D67BA3BAD}" v="27" dt="2026-01-08T08:38:27.002"/>
    <p1510:client id="{991AD360-E352-76C0-6D15-6A7E16F0A243}" v="280" dt="2026-01-07T20:28:15.517"/>
    <p1510:client id="{D8DF1D4F-50E3-DC11-1AF8-2014F2A31FE4}" v="2642" dt="2026-01-07T12:07:56.53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300" autoAdjust="0"/>
    <p:restoredTop sz="94676"/>
  </p:normalViewPr>
  <p:slideViewPr>
    <p:cSldViewPr snapToGrid="0">
      <p:cViewPr varScale="1">
        <p:scale>
          <a:sx n="110" d="100"/>
          <a:sy n="110" d="100"/>
        </p:scale>
        <p:origin x="130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1/11/2026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1/11/2026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1/11/2026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1/11/2026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1/11/2026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1/11/2026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1/11/2026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1/11/2026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1/11/2026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overnment/publications/pe-and-sport-premium-for-primary-schools" TargetMode="External"/><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s://www.gov.uk/government/publications/pe-and-sport-premium-conditions-of-grant-2025-to-2026"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hyperlink" Target="https://www.swimming.org/schools/" TargetMode="External"/><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PE and sport premium monitoring and tracking form</a:t>
            </a:r>
            <a:r>
              <a:rPr lang="en-GB" sz="1200" b="1" dirty="0">
                <a:latin typeface="Calibri" panose="020F0502020204030204" pitchFamily="34" charset="0"/>
                <a:cs typeface="Calibri" panose="020F0502020204030204" pitchFamily="34" charset="0"/>
              </a:rPr>
              <a:t> </a:t>
            </a:r>
            <a:endParaRPr lang="en-US" sz="1200" b="1" dirty="0">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693328"/>
            <a:ext cx="5787500"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 reporting return. You can upload data (including swimming) from this template onto this platform once it becomes accessible.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Before you decide how you are going to use the funding for this academic year you should reflect and evaluate the impact of your use of you PE and sport premium funding in 2024/25.</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should use your evaluation of last year’s funding to help you decide what to do this academic year, how you will do it, and what impact you expect it to have.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p>
          <a:p>
            <a:pPr marR="312420">
              <a:lnSpc>
                <a:spcPct val="124000"/>
              </a:lnSpc>
              <a:spcBef>
                <a:spcPts val="5"/>
              </a:spcBef>
              <a:buNone/>
            </a:pP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73025"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Useful Links:</a:t>
            </a:r>
            <a:endParaRPr lang="en-GB" sz="850" b="1" dirty="0">
              <a:latin typeface="Calibri" panose="020F0502020204030204" pitchFamily="34" charset="0"/>
              <a:ea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3"/>
              </a:rPr>
              <a:t>PE and sport premium for primary schools - GOV.UK</a:t>
            </a:r>
            <a:endParaRPr lang="en-GB" sz="900" dirty="0">
              <a:latin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4"/>
              </a:rPr>
              <a:t>PE and sport premium: conditions of grant 2025 to 2026 -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4948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58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6" name="TextBox 5">
            <a:extLst>
              <a:ext uri="{FF2B5EF4-FFF2-40B4-BE49-F238E27FC236}">
                <a16:creationId xmlns:a16="http://schemas.microsoft.com/office/drawing/2014/main" id="{61D9F60F-F13B-1086-50C1-85D73CC0740F}"/>
              </a:ext>
            </a:extLst>
          </p:cNvPr>
          <p:cNvSpPr txBox="1"/>
          <p:nvPr/>
        </p:nvSpPr>
        <p:spPr>
          <a:xfrm>
            <a:off x="241825" y="635438"/>
            <a:ext cx="5684413" cy="893130"/>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850" dirty="0"/>
              <a:t>You do not need to complete every box. Just record the information that is key to your school's priorities and areas of focus.</a:t>
            </a:r>
          </a:p>
          <a:p>
            <a:pPr>
              <a:lnSpc>
                <a:spcPct val="124000"/>
              </a:lnSpc>
            </a:pPr>
            <a:r>
              <a:rPr lang="en-US" sz="850" b="1" i="1" dirty="0"/>
              <a:t>Remember</a:t>
            </a:r>
            <a:r>
              <a:rPr lang="en-US" sz="850" i="1" dirty="0"/>
              <a:t> - Be clear about how you focused spending on key groups such as SEND, girls and disadvantaged pupils. </a:t>
            </a:r>
          </a:p>
        </p:txBody>
      </p:sp>
      <p:graphicFrame>
        <p:nvGraphicFramePr>
          <p:cNvPr id="10" name="Table 9">
            <a:extLst>
              <a:ext uri="{FF2B5EF4-FFF2-40B4-BE49-F238E27FC236}">
                <a16:creationId xmlns:a16="http://schemas.microsoft.com/office/drawing/2014/main" id="{065D4AC4-7957-AA62-C1A0-FE4F2CF00CA3}"/>
              </a:ext>
            </a:extLst>
          </p:cNvPr>
          <p:cNvGraphicFramePr>
            <a:graphicFrameLocks noGrp="1"/>
          </p:cNvGraphicFramePr>
          <p:nvPr>
            <p:extLst>
              <p:ext uri="{D42A27DB-BD31-4B8C-83A1-F6EECF244321}">
                <p14:modId xmlns:p14="http://schemas.microsoft.com/office/powerpoint/2010/main" val="778045378"/>
              </p:ext>
            </p:extLst>
          </p:nvPr>
        </p:nvGraphicFramePr>
        <p:xfrm>
          <a:off x="292027" y="1527824"/>
          <a:ext cx="5530128" cy="274084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a:lnSpc>
                          <a:spcPct val="100000"/>
                        </a:lnSpc>
                        <a:spcBef>
                          <a:spcPts val="0"/>
                        </a:spcBef>
                        <a:spcAft>
                          <a:spcPts val="0"/>
                        </a:spcAft>
                        <a:buFont typeface="Arial"/>
                        <a:buChar char="•"/>
                      </a:pPr>
                      <a:r>
                        <a:rPr lang="en-US" sz="700" b="0" i="0" u="none" strike="noStrike" noProof="0" dirty="0">
                          <a:solidFill>
                            <a:srgbClr val="000000"/>
                          </a:solidFill>
                          <a:latin typeface="Calibri"/>
                        </a:rPr>
                        <a:t>Children's progression showed early signs of rapid improvement due to the 1-hour session in the pool compared to 30 min previously. </a:t>
                      </a:r>
                    </a:p>
                    <a:p>
                      <a:pPr marL="171450" marR="0" lvl="0" indent="-171450" algn="l">
                        <a:lnSpc>
                          <a:spcPct val="100000"/>
                        </a:lnSpc>
                        <a:spcBef>
                          <a:spcPts val="0"/>
                        </a:spcBef>
                        <a:spcAft>
                          <a:spcPts val="0"/>
                        </a:spcAft>
                        <a:buFont typeface="Arial"/>
                        <a:buChar char="•"/>
                      </a:pPr>
                      <a:r>
                        <a:rPr lang="en-US" sz="700" b="0" i="0" u="none" strike="noStrike" noProof="0" dirty="0">
                          <a:solidFill>
                            <a:srgbClr val="000000"/>
                          </a:solidFill>
                          <a:latin typeface="Calibri"/>
                        </a:rPr>
                        <a:t>Percentage increase in 25m since the change in pool time. </a:t>
                      </a:r>
                      <a:endParaRPr lang="en-US" dirty="0"/>
                    </a:p>
                    <a:p>
                      <a:pPr marL="171450" indent="-171450">
                        <a:buFont typeface="Arial"/>
                        <a:buChar char="•"/>
                      </a:pPr>
                      <a:r>
                        <a:rPr lang="en-US" sz="700" b="0" dirty="0">
                          <a:latin typeface="Calibri"/>
                          <a:cs typeface="Calibri"/>
                        </a:rPr>
                        <a:t>A cohort of Year 6 children who did not reach the required level in Year 4 attended a after school club (top up sessions) to achieve their 25m successfully.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a:lnSpc>
                          <a:spcPct val="100000"/>
                        </a:lnSpc>
                        <a:spcBef>
                          <a:spcPts val="0"/>
                        </a:spcBef>
                        <a:spcAft>
                          <a:spcPts val="0"/>
                        </a:spcAft>
                        <a:buFont typeface="Arial"/>
                        <a:buChar char="•"/>
                      </a:pPr>
                      <a:r>
                        <a:rPr lang="en-US" sz="700" b="0" i="0" u="none" strike="noStrike" noProof="0" dirty="0">
                          <a:solidFill>
                            <a:srgbClr val="000000"/>
                          </a:solidFill>
                          <a:latin typeface="Calibri"/>
                        </a:rPr>
                        <a:t>A few learners lacked confidence in the water, which limited their participation in some activities. </a:t>
                      </a:r>
                    </a:p>
                    <a:p>
                      <a:pPr marL="171450" marR="0" lvl="0" indent="-171450" algn="l">
                        <a:lnSpc>
                          <a:spcPct val="100000"/>
                        </a:lnSpc>
                        <a:spcBef>
                          <a:spcPts val="0"/>
                        </a:spcBef>
                        <a:spcAft>
                          <a:spcPts val="0"/>
                        </a:spcAft>
                        <a:buFont typeface="Arial"/>
                        <a:buChar char="•"/>
                      </a:pPr>
                      <a:r>
                        <a:rPr lang="en-US" sz="700" b="0" i="0" u="none" strike="noStrike" noProof="0" dirty="0">
                          <a:solidFill>
                            <a:srgbClr val="000000"/>
                          </a:solidFill>
                          <a:latin typeface="Calibri"/>
                        </a:rPr>
                        <a:t>Teacher observation records – Notes indicated children struggled with some technique and coordination. </a:t>
                      </a:r>
                      <a:endParaRPr lang="en-US" dirty="0"/>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a:lnSpc>
                          <a:spcPct val="100000"/>
                        </a:lnSpc>
                        <a:spcBef>
                          <a:spcPts val="0"/>
                        </a:spcBef>
                        <a:spcAft>
                          <a:spcPts val="0"/>
                        </a:spcAft>
                        <a:buFont typeface="Arial"/>
                        <a:buChar char="•"/>
                      </a:pPr>
                      <a:r>
                        <a:rPr lang="en-US" sz="700" b="0" i="0" u="none" strike="noStrike" noProof="0" dirty="0">
                          <a:solidFill>
                            <a:srgbClr val="000000"/>
                          </a:solidFill>
                          <a:latin typeface="Calibri"/>
                        </a:rPr>
                        <a:t>Children were able to demonstrate a range of swimming strokes, showing improved technique and coordination </a:t>
                      </a:r>
                    </a:p>
                    <a:p>
                      <a:pPr marL="171450" marR="0" lvl="0" indent="-171450" algn="l">
                        <a:lnSpc>
                          <a:spcPct val="100000"/>
                        </a:lnSpc>
                        <a:spcBef>
                          <a:spcPts val="0"/>
                        </a:spcBef>
                        <a:spcAft>
                          <a:spcPts val="0"/>
                        </a:spcAft>
                        <a:buFont typeface="Arial"/>
                        <a:buChar char="•"/>
                      </a:pPr>
                      <a:r>
                        <a:rPr lang="en-US" sz="700" b="0" i="0" u="none" strike="noStrike" noProof="0" dirty="0">
                          <a:solidFill>
                            <a:srgbClr val="000000"/>
                          </a:solidFill>
                          <a:latin typeface="Calibri"/>
                        </a:rPr>
                        <a:t>Peer and self-assessments – Children identifying strengths and improvements in their use of different strokes. </a:t>
                      </a: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a:lnSpc>
                          <a:spcPct val="100000"/>
                        </a:lnSpc>
                        <a:spcBef>
                          <a:spcPts val="0"/>
                        </a:spcBef>
                        <a:spcAft>
                          <a:spcPts val="0"/>
                        </a:spcAft>
                        <a:buFont typeface="Arial"/>
                        <a:buChar char="•"/>
                      </a:pPr>
                      <a:r>
                        <a:rPr lang="en-US" sz="700" b="0" i="0" u="none" strike="noStrike" noProof="0" dirty="0">
                          <a:solidFill>
                            <a:srgbClr val="000000"/>
                          </a:solidFill>
                          <a:latin typeface="Calibri"/>
                        </a:rPr>
                        <a:t>Some children struggled to perform certain strokes with correct technique, </a:t>
                      </a:r>
                      <a:r>
                        <a:rPr lang="en-US" sz="700" b="0" i="0" u="none" strike="noStrike" noProof="0" dirty="0" err="1">
                          <a:solidFill>
                            <a:srgbClr val="000000"/>
                          </a:solidFill>
                          <a:latin typeface="Calibri"/>
                        </a:rPr>
                        <a:t>particuarly</a:t>
                      </a:r>
                      <a:r>
                        <a:rPr lang="en-US" sz="700" b="0" i="0" u="none" strike="noStrike" noProof="0" dirty="0">
                          <a:solidFill>
                            <a:srgbClr val="000000"/>
                          </a:solidFill>
                          <a:latin typeface="Calibri"/>
                        </a:rPr>
                        <a:t> breathing and timing </a:t>
                      </a:r>
                    </a:p>
                    <a:p>
                      <a:pPr marL="171450" marR="0" lvl="0" indent="-171450" algn="l">
                        <a:lnSpc>
                          <a:spcPct val="100000"/>
                        </a:lnSpc>
                        <a:spcBef>
                          <a:spcPts val="0"/>
                        </a:spcBef>
                        <a:spcAft>
                          <a:spcPts val="0"/>
                        </a:spcAft>
                        <a:buFont typeface="Arial"/>
                        <a:buChar char="•"/>
                      </a:pPr>
                      <a:r>
                        <a:rPr lang="en-US" sz="700" b="0" i="0" u="none" strike="noStrike" noProof="0" dirty="0">
                          <a:solidFill>
                            <a:srgbClr val="000000"/>
                          </a:solidFill>
                          <a:latin typeface="Calibri"/>
                        </a:rPr>
                        <a:t>Assessment data – Some children did not meet the expected levels in more than one stroke. </a:t>
                      </a: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a:lnSpc>
                          <a:spcPct val="100000"/>
                        </a:lnSpc>
                        <a:spcBef>
                          <a:spcPts val="0"/>
                        </a:spcBef>
                        <a:spcAft>
                          <a:spcPts val="0"/>
                        </a:spcAft>
                        <a:buFont typeface="Arial"/>
                        <a:buChar char="•"/>
                      </a:pPr>
                      <a:r>
                        <a:rPr lang="en-US" sz="700" b="0" i="0" u="none" strike="noStrike" noProof="0" dirty="0">
                          <a:solidFill>
                            <a:srgbClr val="000000"/>
                          </a:solidFill>
                          <a:latin typeface="Calibri"/>
                        </a:rPr>
                        <a:t>Most children were able to demonstrate safe self-rescue techniques, such as floating, treading water and moving to the pool edge. </a:t>
                      </a:r>
                    </a:p>
                    <a:p>
                      <a:pPr marL="171450" marR="0" lvl="0" indent="-171450" algn="l">
                        <a:lnSpc>
                          <a:spcPct val="100000"/>
                        </a:lnSpc>
                        <a:spcBef>
                          <a:spcPts val="0"/>
                        </a:spcBef>
                        <a:spcAft>
                          <a:spcPts val="0"/>
                        </a:spcAft>
                        <a:buFont typeface="Arial"/>
                        <a:buChar char="•"/>
                      </a:pPr>
                      <a:r>
                        <a:rPr lang="en-US" sz="700" b="0" i="0" u="none" strike="noStrike" noProof="0" dirty="0">
                          <a:solidFill>
                            <a:srgbClr val="000000"/>
                          </a:solidFill>
                          <a:latin typeface="Calibri"/>
                        </a:rPr>
                        <a:t>Scenario-based assessments – Children correctly responded emergency situations </a:t>
                      </a: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a:lnSpc>
                          <a:spcPct val="100000"/>
                        </a:lnSpc>
                        <a:spcBef>
                          <a:spcPts val="0"/>
                        </a:spcBef>
                        <a:spcAft>
                          <a:spcPts val="0"/>
                        </a:spcAft>
                        <a:buFont typeface="Arial"/>
                        <a:buChar char="•"/>
                      </a:pPr>
                      <a:r>
                        <a:rPr lang="en-US" sz="700" b="0" i="0" u="none" strike="noStrike" noProof="0" dirty="0">
                          <a:solidFill>
                            <a:srgbClr val="000000"/>
                          </a:solidFill>
                          <a:latin typeface="Calibri"/>
                        </a:rPr>
                        <a:t>Breathing control was inconsistent, </a:t>
                      </a:r>
                      <a:r>
                        <a:rPr lang="en-US" sz="700" b="0" i="0" u="none" strike="noStrike" noProof="0" dirty="0" err="1">
                          <a:solidFill>
                            <a:srgbClr val="000000"/>
                          </a:solidFill>
                          <a:latin typeface="Calibri"/>
                        </a:rPr>
                        <a:t>particuarly</a:t>
                      </a:r>
                      <a:r>
                        <a:rPr lang="en-US" sz="700" b="0" i="0" u="none" strike="noStrike" noProof="0" dirty="0">
                          <a:solidFill>
                            <a:srgbClr val="000000"/>
                          </a:solidFill>
                          <a:latin typeface="Calibri"/>
                        </a:rPr>
                        <a:t> when children were fatigued or anxious. </a:t>
                      </a:r>
                    </a:p>
                    <a:p>
                      <a:pPr marL="171450" marR="0" lvl="0" indent="-171450" algn="l">
                        <a:lnSpc>
                          <a:spcPct val="100000"/>
                        </a:lnSpc>
                        <a:spcBef>
                          <a:spcPts val="0"/>
                        </a:spcBef>
                        <a:spcAft>
                          <a:spcPts val="0"/>
                        </a:spcAft>
                        <a:buFont typeface="Arial"/>
                        <a:buChar char="•"/>
                      </a:pPr>
                      <a:r>
                        <a:rPr lang="en-US" sz="700" b="0" i="0" u="none" strike="noStrike" noProof="0" dirty="0">
                          <a:solidFill>
                            <a:srgbClr val="000000"/>
                          </a:solidFill>
                          <a:latin typeface="Calibri"/>
                        </a:rPr>
                        <a:t>Progress tracking – Limited improvement in self-rescue across sessions for some children. </a:t>
                      </a:r>
                      <a:endParaRPr lang="en-US" dirty="0"/>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B56A260E-BF05-0A5C-4E38-14F45B4DA304}"/>
              </a:ext>
            </a:extLst>
          </p:cNvPr>
          <p:cNvPicPr>
            <a:picLocks noChangeAspect="1"/>
          </p:cNvPicPr>
          <p:nvPr/>
        </p:nvPicPr>
        <p:blipFill>
          <a:blip r:embed="rId2"/>
          <a:stretch>
            <a:fillRect/>
          </a:stretch>
        </p:blipFill>
        <p:spPr>
          <a:xfrm>
            <a:off x="-26726" y="0"/>
            <a:ext cx="617326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3578436447"/>
              </p:ext>
            </p:extLst>
          </p:nvPr>
        </p:nvGraphicFramePr>
        <p:xfrm>
          <a:off x="201820" y="631508"/>
          <a:ext cx="5530128" cy="336804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latin typeface="Calibri" panose="020F0502020204030204" pitchFamily="34" charset="0"/>
                          <a:cs typeface="Calibri" panose="020F0502020204030204" pitchFamily="34" charset="0"/>
                        </a:rPr>
                        <a:t>Through the staff audit, we could identify which staff members and areas of PE needed to prioritised for further CPD. </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latin typeface="Calibri" panose="020F0502020204030204" pitchFamily="34" charset="0"/>
                          <a:cs typeface="Calibri" panose="020F0502020204030204" pitchFamily="34" charset="0"/>
                        </a:rPr>
                        <a:t>All staff received some PE CPD on ball skills. </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latin typeface="Calibri" panose="020F0502020204030204" pitchFamily="34" charset="0"/>
                          <a:cs typeface="Calibri" panose="020F0502020204030204" pitchFamily="34" charset="0"/>
                        </a:rPr>
                        <a:t>Increased staff confidence resulted in greater consistency and enthusiasm for PE across the school.</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latin typeface="Calibri" panose="020F0502020204030204" pitchFamily="34" charset="0"/>
                          <a:cs typeface="Calibri" panose="020F0502020204030204" pitchFamily="34" charset="0"/>
                        </a:rPr>
                        <a:t>Positive feedback from staff indicated that CPD was relevant and beneficial to their practice.</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latin typeface="Calibri" panose="020F0502020204030204" pitchFamily="34" charset="0"/>
                          <a:cs typeface="Calibri" panose="020F0502020204030204" pitchFamily="34" charset="0"/>
                        </a:rPr>
                        <a:t>Continue to provide regular CPD opportunities to maintain and build on staff confidence and skills.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latin typeface="Calibri" panose="020F0502020204030204" pitchFamily="34" charset="0"/>
                          <a:cs typeface="Calibri" panose="020F0502020204030204" pitchFamily="34" charset="0"/>
                        </a:rPr>
                        <a:t>Offer peer observation and team teaching to share best practice.</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latin typeface="Calibri" panose="020F0502020204030204" pitchFamily="34" charset="0"/>
                          <a:cs typeface="Calibri" panose="020F0502020204030204" pitchFamily="34" charset="0"/>
                        </a:rPr>
                        <a:t>Monitor impact through lesson observations and pupil outcomes to ensure training translates into improved provision.</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GB" sz="700" dirty="0">
                          <a:latin typeface="Calibri" panose="020F0502020204030204" pitchFamily="34" charset="0"/>
                          <a:cs typeface="Calibri" panose="020F0502020204030204" pitchFamily="34" charset="0"/>
                        </a:rPr>
                        <a:t>Lunchtime and after-school clubs offered a variety of activities, encouraging pupils to be active beyond PE lessons.</a:t>
                      </a:r>
                    </a:p>
                    <a:p>
                      <a:pPr marL="171450" indent="-171450">
                        <a:buFont typeface="Arial" panose="020B0604020202020204" pitchFamily="34" charset="0"/>
                        <a:buChar char="•"/>
                      </a:pPr>
                      <a:r>
                        <a:rPr lang="en-GB" sz="700" dirty="0">
                          <a:latin typeface="Calibri" panose="020F0502020204030204" pitchFamily="34" charset="0"/>
                          <a:cs typeface="Calibri" panose="020F0502020204030204" pitchFamily="34" charset="0"/>
                        </a:rPr>
                        <a:t>Positive pupil voice feedback showed enjoyment and enthusiasm for regular physical activity.</a:t>
                      </a:r>
                    </a:p>
                    <a:p>
                      <a:pPr marL="171450" indent="-171450">
                        <a:buFont typeface="Arial" panose="020B0604020202020204" pitchFamily="34" charset="0"/>
                        <a:buChar char="•"/>
                      </a:pPr>
                      <a:r>
                        <a:rPr lang="en-GB" sz="700" dirty="0">
                          <a:latin typeface="Calibri" panose="020F0502020204030204" pitchFamily="34" charset="0"/>
                          <a:cs typeface="Calibri" panose="020F0502020204030204" pitchFamily="34" charset="0"/>
                        </a:rPr>
                        <a:t>Increased engagement contributed to improved focus and wellbeing across the school.</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latin typeface="Calibri" panose="020F0502020204030204" pitchFamily="34" charset="0"/>
                          <a:cs typeface="Calibri" panose="020F0502020204030204" pitchFamily="34" charset="0"/>
                        </a:rPr>
                        <a:t>Ensure physical activity is embedded into the school routine and ensure all pupils, including less active groups and disadvantaged, are fully engaged.</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latin typeface="Calibri" panose="020F0502020204030204" pitchFamily="34" charset="0"/>
                          <a:cs typeface="Calibri" panose="020F0502020204030204" pitchFamily="34" charset="0"/>
                        </a:rPr>
                        <a:t>Introduce more short, active breaks during lessons to promote movement throughout the day.</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latin typeface="Calibri" panose="020F0502020204030204" pitchFamily="34" charset="0"/>
                          <a:cs typeface="Calibri" panose="020F0502020204030204" pitchFamily="34" charset="0"/>
                        </a:rPr>
                        <a:t>Provide targeted support and encouragement for pupils who are reluctant to join in.</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latin typeface="Calibri" panose="020F0502020204030204" pitchFamily="34" charset="0"/>
                          <a:cs typeface="Calibri" panose="020F0502020204030204" pitchFamily="34" charset="0"/>
                        </a:rPr>
                        <a:t>Strengthen links with families to promote active lifestyles beyond school hours.</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8D0237-A7B8-C10D-D974-FAD1EB742720}"/>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6B3DC3DF-4E19-337C-4AB7-D95243B52A5E}"/>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3F330B4-82DB-4824-B115-628104A0E718}"/>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C878AA98-9FA6-C07C-BA6E-796090CFDDB1}"/>
              </a:ext>
            </a:extLst>
          </p:cNvPr>
          <p:cNvGraphicFramePr>
            <a:graphicFrameLocks noGrp="1"/>
          </p:cNvGraphicFramePr>
          <p:nvPr>
            <p:extLst>
              <p:ext uri="{D42A27DB-BD31-4B8C-83A1-F6EECF244321}">
                <p14:modId xmlns:p14="http://schemas.microsoft.com/office/powerpoint/2010/main" val="711587751"/>
              </p:ext>
            </p:extLst>
          </p:nvPr>
        </p:nvGraphicFramePr>
        <p:xfrm>
          <a:off x="304799" y="633397"/>
          <a:ext cx="5530128" cy="304800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700" b="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latin typeface="Calibri" panose="020F0502020204030204" pitchFamily="34" charset="0"/>
                          <a:cs typeface="Calibri" panose="020F0502020204030204" pitchFamily="34" charset="0"/>
                        </a:rPr>
                        <a:t>Lunchtime sports clubs were successfully implemented, giving children access to a wide range of activities and increasing participation in physical activity.</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latin typeface="Calibri" panose="020F0502020204030204" pitchFamily="34" charset="0"/>
                          <a:cs typeface="Calibri" panose="020F0502020204030204" pitchFamily="34" charset="0"/>
                        </a:rPr>
                        <a:t>Visits from sporting athletes inspired and motivated pupils, raising enthusiasm for PE and sport across the school.</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700" dirty="0">
                          <a:latin typeface="Calibri" panose="020F0502020204030204" pitchFamily="34" charset="0"/>
                          <a:cs typeface="Calibri" panose="020F0502020204030204" pitchFamily="34" charset="0"/>
                        </a:rPr>
                        <a:t>Sports focus days were well received, as confirmed through positive pupil voice feedback, showing increased engagement and enjoyment.</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GB" sz="700" dirty="0">
                          <a:latin typeface="Calibri" panose="020F0502020204030204" pitchFamily="34" charset="0"/>
                          <a:cs typeface="Calibri" panose="020F0502020204030204" pitchFamily="34" charset="0"/>
                        </a:rPr>
                        <a:t>Continue to broaden the range of sports offered to include more inclusive activities for all abilities.</a:t>
                      </a:r>
                    </a:p>
                    <a:p>
                      <a:pPr marL="171450" indent="-171450">
                        <a:buFont typeface="Arial" panose="020B0604020202020204" pitchFamily="34" charset="0"/>
                        <a:buChar char="•"/>
                      </a:pPr>
                      <a:r>
                        <a:rPr lang="en-GB" sz="700" dirty="0">
                          <a:latin typeface="Calibri" panose="020F0502020204030204" pitchFamily="34" charset="0"/>
                          <a:cs typeface="Calibri" panose="020F0502020204030204" pitchFamily="34" charset="0"/>
                        </a:rPr>
                        <a:t>Increase opportunities for pupil leadership in PE, such as sports ambassadors or playground leaders.</a:t>
                      </a:r>
                    </a:p>
                    <a:p>
                      <a:pPr marL="171450" indent="-171450">
                        <a:buFont typeface="Arial" panose="020B0604020202020204" pitchFamily="34" charset="0"/>
                        <a:buChar char="•"/>
                      </a:pPr>
                      <a:r>
                        <a:rPr lang="en-GB" sz="700" dirty="0">
                          <a:latin typeface="Calibri" panose="020F0502020204030204" pitchFamily="34" charset="0"/>
                          <a:cs typeface="Calibri" panose="020F0502020204030204" pitchFamily="34" charset="0"/>
                        </a:rPr>
                        <a:t>Strengthen links with local sports clubs to provide pathways for pupils to continue participation outside school.</a:t>
                      </a:r>
                    </a:p>
                    <a:p>
                      <a:pPr marL="171450" indent="-171450">
                        <a:buFont typeface="Arial" panose="020B0604020202020204" pitchFamily="34" charset="0"/>
                        <a:buChar char="•"/>
                      </a:pPr>
                      <a:r>
                        <a:rPr lang="en-GB" sz="700" dirty="0">
                          <a:latin typeface="Calibri" panose="020F0502020204030204" pitchFamily="34" charset="0"/>
                          <a:cs typeface="Calibri" panose="020F0502020204030204" pitchFamily="34" charset="0"/>
                        </a:rPr>
                        <a:t>Monitor impact on academic outcomes and wellbeing to further evidence whole-school improvement.</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4. </a:t>
                      </a:r>
                      <a:r>
                        <a:rPr lang="en-US" sz="7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GB" sz="700" dirty="0">
                          <a:latin typeface="Calibri" panose="020F0502020204030204" pitchFamily="34" charset="0"/>
                          <a:cs typeface="Calibri" panose="020F0502020204030204" pitchFamily="34" charset="0"/>
                        </a:rPr>
                        <a:t>A wider range of sports and physical activities was beginning to be introduced, giving pupils more opportunities to try new experiences.</a:t>
                      </a:r>
                    </a:p>
                    <a:p>
                      <a:pPr marL="171450" indent="-171450">
                        <a:buFont typeface="Arial" panose="020B0604020202020204" pitchFamily="34" charset="0"/>
                        <a:buChar char="•"/>
                      </a:pPr>
                      <a:r>
                        <a:rPr lang="en-GB" sz="700" dirty="0">
                          <a:latin typeface="Calibri" panose="020F0502020204030204" pitchFamily="34" charset="0"/>
                          <a:cs typeface="Calibri" panose="020F0502020204030204" pitchFamily="34" charset="0"/>
                        </a:rPr>
                        <a:t>Efforts were made to ensure boys and girls had equal access to clubs and activities, promoting inclusivity.</a:t>
                      </a:r>
                    </a:p>
                    <a:p>
                      <a:pPr marL="171450" indent="-171450">
                        <a:buFont typeface="Arial" panose="020B0604020202020204" pitchFamily="34" charset="0"/>
                        <a:buChar char="•"/>
                      </a:pPr>
                      <a:r>
                        <a:rPr lang="en-GB" sz="700" dirty="0">
                          <a:latin typeface="Calibri" panose="020F0502020204030204" pitchFamily="34" charset="0"/>
                          <a:cs typeface="Calibri" panose="020F0502020204030204" pitchFamily="34" charset="0"/>
                        </a:rPr>
                        <a:t>Pupil participation increased across different groups, showing positive engagement with the broader offer.</a:t>
                      </a:r>
                    </a:p>
                    <a:p>
                      <a:pPr marL="171450" indent="-171450">
                        <a:buFont typeface="Arial" panose="020B0604020202020204" pitchFamily="34" charset="0"/>
                        <a:buChar char="•"/>
                      </a:pPr>
                      <a:r>
                        <a:rPr lang="en-GB" sz="700" dirty="0">
                          <a:latin typeface="Calibri" panose="020F0502020204030204" pitchFamily="34" charset="0"/>
                          <a:cs typeface="Calibri" panose="020F0502020204030204" pitchFamily="34" charset="0"/>
                        </a:rPr>
                        <a:t>Feedback from pupils indicated enjoyment of the variety provided.</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GB" sz="700" dirty="0">
                          <a:latin typeface="Calibri" panose="020F0502020204030204" pitchFamily="34" charset="0"/>
                          <a:cs typeface="Calibri" panose="020F0502020204030204" pitchFamily="34" charset="0"/>
                        </a:rPr>
                        <a:t>Continue to monitor participation data to ensure equal uptake between boys and girls in all activities.</a:t>
                      </a:r>
                    </a:p>
                    <a:p>
                      <a:pPr marL="171450" indent="-171450">
                        <a:buFont typeface="Arial" panose="020B0604020202020204" pitchFamily="34" charset="0"/>
                        <a:buChar char="•"/>
                      </a:pPr>
                      <a:r>
                        <a:rPr lang="en-GB" sz="700" dirty="0">
                          <a:latin typeface="Calibri" panose="020F0502020204030204" pitchFamily="34" charset="0"/>
                          <a:cs typeface="Calibri" panose="020F0502020204030204" pitchFamily="34" charset="0"/>
                        </a:rPr>
                        <a:t>Introduce more non-traditional sports to appeal to diverse interests and encourage less confident pupils.</a:t>
                      </a:r>
                    </a:p>
                    <a:p>
                      <a:pPr marL="171450" indent="-171450">
                        <a:buFont typeface="Arial" panose="020B0604020202020204" pitchFamily="34" charset="0"/>
                        <a:buChar char="•"/>
                      </a:pPr>
                      <a:r>
                        <a:rPr lang="en-GB" sz="700" dirty="0">
                          <a:latin typeface="Calibri" panose="020F0502020204030204" pitchFamily="34" charset="0"/>
                          <a:cs typeface="Calibri" panose="020F0502020204030204" pitchFamily="34" charset="0"/>
                        </a:rPr>
                        <a:t>Provide additional targeted support for pupils who are less likely to engage, ensuring full inclusivity.</a:t>
                      </a:r>
                    </a:p>
                    <a:p>
                      <a:pPr marL="171450" indent="-171450">
                        <a:buFont typeface="Arial" panose="020B0604020202020204" pitchFamily="34" charset="0"/>
                        <a:buChar char="•"/>
                      </a:pPr>
                      <a:r>
                        <a:rPr lang="en-GB" sz="700" dirty="0">
                          <a:latin typeface="Calibri" panose="020F0502020204030204" pitchFamily="34" charset="0"/>
                          <a:cs typeface="Calibri" panose="020F0502020204030204" pitchFamily="34" charset="0"/>
                        </a:rPr>
                        <a:t>Strengthen communication with parents to promote equal opportunities and encourage wider involvement.</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2653262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3AC1E9C2-1C91-6BAC-5047-CE0493D42E70}"/>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122642256"/>
              </p:ext>
            </p:extLst>
          </p:nvPr>
        </p:nvGraphicFramePr>
        <p:xfrm>
          <a:off x="304799" y="633397"/>
          <a:ext cx="5530128" cy="167640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5. </a:t>
                      </a:r>
                      <a:r>
                        <a:rPr lang="en-US" sz="700" dirty="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GB" sz="700" dirty="0">
                          <a:latin typeface="Calibri" panose="020F0502020204030204" pitchFamily="34" charset="0"/>
                          <a:cs typeface="Calibri" panose="020F0502020204030204" pitchFamily="34" charset="0"/>
                        </a:rPr>
                        <a:t>More pupils took part in competitive sporting events, both within school and against other schools.</a:t>
                      </a:r>
                    </a:p>
                    <a:p>
                      <a:pPr marL="171450" indent="-171450">
                        <a:buFont typeface="Arial" panose="020B0604020202020204" pitchFamily="34" charset="0"/>
                        <a:buChar char="•"/>
                      </a:pPr>
                      <a:r>
                        <a:rPr lang="en-GB" sz="700" dirty="0">
                          <a:latin typeface="Calibri" panose="020F0502020204030204" pitchFamily="34" charset="0"/>
                          <a:cs typeface="Calibri" panose="020F0502020204030204" pitchFamily="34" charset="0"/>
                        </a:rPr>
                        <a:t>Opportunities for a range of sports competitions were provided, allowing pupils to experience teamwork and sportsmanship.</a:t>
                      </a:r>
                    </a:p>
                    <a:p>
                      <a:pPr marL="171450" indent="-171450">
                        <a:buFont typeface="Arial" panose="020B0604020202020204" pitchFamily="34" charset="0"/>
                        <a:buChar char="•"/>
                      </a:pPr>
                      <a:r>
                        <a:rPr lang="en-GB" sz="700" dirty="0">
                          <a:latin typeface="Calibri" panose="020F0502020204030204" pitchFamily="34" charset="0"/>
                          <a:cs typeface="Calibri" panose="020F0502020204030204" pitchFamily="34" charset="0"/>
                        </a:rPr>
                        <a:t>Positive feedback from pupils highlighted enjoyment and pride in representing the school.</a:t>
                      </a:r>
                    </a:p>
                    <a:p>
                      <a:pPr marL="171450" indent="-171450">
                        <a:buFont typeface="Arial" panose="020B0604020202020204" pitchFamily="34" charset="0"/>
                        <a:buChar char="•"/>
                      </a:pPr>
                      <a:r>
                        <a:rPr lang="en-GB" sz="700" dirty="0">
                          <a:latin typeface="Calibri" panose="020F0502020204030204" pitchFamily="34" charset="0"/>
                          <a:cs typeface="Calibri" panose="020F0502020204030204" pitchFamily="34" charset="0"/>
                        </a:rPr>
                        <a:t>Increased visibility of competitive sport raised enthusiasm and encouraged wider participation.</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GB" sz="700" dirty="0">
                          <a:latin typeface="Calibri" panose="020F0502020204030204" pitchFamily="34" charset="0"/>
                          <a:cs typeface="Calibri" panose="020F0502020204030204" pitchFamily="34" charset="0"/>
                        </a:rPr>
                        <a:t>Continue to expand the variety of competitive sports offered to cater to different interests and abilities.</a:t>
                      </a:r>
                    </a:p>
                    <a:p>
                      <a:pPr marL="171450" indent="-171450">
                        <a:buFont typeface="Arial" panose="020B0604020202020204" pitchFamily="34" charset="0"/>
                        <a:buChar char="•"/>
                      </a:pPr>
                      <a:r>
                        <a:rPr lang="en-GB" sz="700" dirty="0">
                          <a:latin typeface="Calibri" panose="020F0502020204030204" pitchFamily="34" charset="0"/>
                          <a:cs typeface="Calibri" panose="020F0502020204030204" pitchFamily="34" charset="0"/>
                        </a:rPr>
                        <a:t>Track participation data to ensure inclusivity and equal opportunities for all pupils.</a:t>
                      </a:r>
                    </a:p>
                    <a:p>
                      <a:pPr marL="171450" indent="-171450">
                        <a:buFont typeface="Arial" panose="020B0604020202020204" pitchFamily="34" charset="0"/>
                        <a:buChar char="•"/>
                      </a:pPr>
                      <a:r>
                        <a:rPr lang="en-GB" sz="700" dirty="0">
                          <a:latin typeface="Calibri" panose="020F0502020204030204" pitchFamily="34" charset="0"/>
                          <a:cs typeface="Calibri" panose="020F0502020204030204" pitchFamily="34" charset="0"/>
                        </a:rPr>
                        <a:t>Strengthen links with local schools and sports networks to increase the number of competitive events available.</a:t>
                      </a:r>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D434C-40D3-B593-20E1-7F77321E8D2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E026D05E-2A4F-B56B-D369-7D73D5C3E07D}"/>
              </a:ext>
            </a:extLst>
          </p:cNvPr>
          <p:cNvPicPr>
            <a:picLocks noChangeAspect="1"/>
          </p:cNvPicPr>
          <p:nvPr/>
        </p:nvPicPr>
        <p:blipFill>
          <a:blip r:embed="rId2"/>
          <a:stretch>
            <a:fillRect/>
          </a:stretch>
        </p:blipFill>
        <p:spPr>
          <a:xfrm>
            <a:off x="-2809" y="0"/>
            <a:ext cx="6166284" cy="4322536"/>
          </a:xfrm>
          <a:prstGeom prst="rect">
            <a:avLst/>
          </a:prstGeom>
        </p:spPr>
      </p:pic>
      <p:sp>
        <p:nvSpPr>
          <p:cNvPr id="4" name="TextBox 3">
            <a:extLst>
              <a:ext uri="{FF2B5EF4-FFF2-40B4-BE49-F238E27FC236}">
                <a16:creationId xmlns:a16="http://schemas.microsoft.com/office/drawing/2014/main" id="{5068A47E-05FA-E59E-E6B8-458180D7CF21}"/>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(2025/2026)</a:t>
            </a:r>
          </a:p>
        </p:txBody>
      </p:sp>
      <p:sp>
        <p:nvSpPr>
          <p:cNvPr id="2" name="TextBox 1">
            <a:extLst>
              <a:ext uri="{FF2B5EF4-FFF2-40B4-BE49-F238E27FC236}">
                <a16:creationId xmlns:a16="http://schemas.microsoft.com/office/drawing/2014/main" id="{DF6A6CD2-88E8-9610-81B4-3451EA6069CB}"/>
              </a:ext>
            </a:extLst>
          </p:cNvPr>
          <p:cNvSpPr txBox="1"/>
          <p:nvPr/>
        </p:nvSpPr>
        <p:spPr>
          <a:xfrm>
            <a:off x="241825" y="607518"/>
            <a:ext cx="5684413" cy="1561646"/>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Using your whole school priorities, school development plan and previous PE, school sport and physical activity data, set out your aims for the year ahead. </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Think about specific areas of need such as </a:t>
            </a:r>
            <a:r>
              <a:rPr lang="en-US" sz="850" b="1" dirty="0">
                <a:latin typeface="Calibri" panose="020F0502020204030204" pitchFamily="34" charset="0"/>
                <a:cs typeface="Calibri" panose="020F0502020204030204" pitchFamily="34" charset="0"/>
              </a:rPr>
              <a:t>inactive girls, SEND and disadvantaged pupils</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Remember to also input your swimming data and reflections in the table located at the bottom of this page.</a:t>
            </a: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a:t>
            </a: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a:t>
            </a:r>
            <a:r>
              <a:rPr lang="en-US" sz="700" i="1" dirty="0" err="1">
                <a:latin typeface="Calibri" panose="020F0502020204030204" pitchFamily="34" charset="0"/>
                <a:cs typeface="Calibri" panose="020F0502020204030204" pitchFamily="34" charset="0"/>
              </a:rPr>
              <a:t>prioritising</a:t>
            </a:r>
            <a:r>
              <a:rPr lang="en-US" sz="700" i="1" dirty="0">
                <a:latin typeface="Calibri" panose="020F0502020204030204" pitchFamily="34" charset="0"/>
                <a:cs typeface="Calibri" panose="020F0502020204030204" pitchFamily="34" charset="0"/>
              </a:rPr>
              <a:t>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graphicFrame>
        <p:nvGraphicFramePr>
          <p:cNvPr id="5" name="Table 4">
            <a:extLst>
              <a:ext uri="{FF2B5EF4-FFF2-40B4-BE49-F238E27FC236}">
                <a16:creationId xmlns:a16="http://schemas.microsoft.com/office/drawing/2014/main" id="{5A182FA8-E1AB-D63D-6ECD-2D907EE595F6}"/>
              </a:ext>
            </a:extLst>
          </p:cNvPr>
          <p:cNvGraphicFramePr>
            <a:graphicFrameLocks noGrp="1"/>
          </p:cNvGraphicFramePr>
          <p:nvPr>
            <p:extLst>
              <p:ext uri="{D42A27DB-BD31-4B8C-83A1-F6EECF244321}">
                <p14:modId xmlns:p14="http://schemas.microsoft.com/office/powerpoint/2010/main" val="715071863"/>
              </p:ext>
            </p:extLst>
          </p:nvPr>
        </p:nvGraphicFramePr>
        <p:xfrm>
          <a:off x="315269" y="2272972"/>
          <a:ext cx="5530128" cy="1887407"/>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hlinkClick r:id="rId3"/>
                        </a:rPr>
                        <a:t>Swimming and Water Safety</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Swim competently, confidently and proficiently over a distance of at least 25 </a:t>
                      </a:r>
                      <a:r>
                        <a:rPr lang="en-US" sz="700" dirty="0" err="1">
                          <a:effectLst/>
                          <a:latin typeface="Calibri" panose="020F0502020204030204" pitchFamily="34" charset="0"/>
                          <a:cs typeface="Calibri" panose="020F0502020204030204" pitchFamily="34" charset="0"/>
                        </a:rPr>
                        <a:t>metres</a:t>
                      </a: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700" dirty="0">
                          <a:latin typeface="Calibri"/>
                          <a:cs typeface="Calibri"/>
                        </a:rPr>
                        <a:t>Physical Development – Improve swimming skills, learn different strokes, techniques, and efficient movement in the water.</a:t>
                      </a:r>
                    </a:p>
                    <a:p>
                      <a:pPr marL="0" marR="0" lvl="0" indent="0" algn="l">
                        <a:lnSpc>
                          <a:spcPct val="100000"/>
                        </a:lnSpc>
                        <a:spcBef>
                          <a:spcPts val="0"/>
                        </a:spcBef>
                        <a:spcAft>
                          <a:spcPts val="0"/>
                        </a:spcAft>
                        <a:buClrTx/>
                        <a:buSzTx/>
                        <a:buFontTx/>
                        <a:buNone/>
                      </a:pPr>
                      <a:r>
                        <a:rPr lang="en-US" sz="700" dirty="0">
                          <a:latin typeface="Calibri"/>
                          <a:cs typeface="Calibri"/>
                        </a:rPr>
                        <a:t>Target disadvantaged children particularly in Year 6 top up groups.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endParaRPr lang="en-US" sz="700" dirty="0">
                        <a:latin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Use a range of strokes effectively (for example, front crawl, backstroke and breaststroke)</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GB" sz="700" dirty="0">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700" dirty="0">
                          <a:latin typeface="Calibri"/>
                          <a:cs typeface="Calibri"/>
                        </a:rPr>
                        <a:t>Develop Motor skills – Improve balance, body control, and overall physical coordination by using a range of strokes. </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endParaRPr lang="en-US" sz="700" dirty="0">
                        <a:latin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dirty="0">
                          <a:effectLst/>
                          <a:latin typeface="Calibri" panose="020F0502020204030204" pitchFamily="34" charset="0"/>
                          <a:cs typeface="Calibri" panose="020F0502020204030204" pitchFamily="34" charset="0"/>
                        </a:rPr>
                        <a:t>Perform safe self-rescue in different water-based situations</a:t>
                      </a:r>
                      <a:endParaRPr lang="en-GB" sz="700" dirty="0">
                        <a:effectLst/>
                        <a:latin typeface="Calibri" panose="020F0502020204030204" pitchFamily="34" charset="0"/>
                        <a:ea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700" dirty="0">
                          <a:latin typeface="Calibri"/>
                          <a:cs typeface="Calibri"/>
                        </a:rPr>
                        <a:t>Self-rescue techniques – Learn floating, treading water, and basic survival strokes.</a:t>
                      </a:r>
                    </a:p>
                    <a:p>
                      <a:pPr marL="0" marR="0" lvl="0" indent="0" algn="l">
                        <a:lnSpc>
                          <a:spcPct val="100000"/>
                        </a:lnSpc>
                        <a:spcBef>
                          <a:spcPts val="0"/>
                        </a:spcBef>
                        <a:spcAft>
                          <a:spcPts val="0"/>
                        </a:spcAft>
                        <a:buClrTx/>
                        <a:buSzTx/>
                        <a:buFontTx/>
                        <a:buNone/>
                      </a:pPr>
                      <a:r>
                        <a:rPr lang="en-US" sz="700" dirty="0">
                          <a:latin typeface="Calibri"/>
                          <a:cs typeface="Calibri"/>
                        </a:rPr>
                        <a:t>Focus of on disadvantaged children – particularly year 6 top up groups.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rtl="0" eaLnBrk="1" fontAlgn="auto" latinLnBrk="0" hangingPunct="1">
                        <a:lnSpc>
                          <a:spcPct val="100000"/>
                        </a:lnSpc>
                        <a:spcBef>
                          <a:spcPts val="0"/>
                        </a:spcBef>
                        <a:spcAft>
                          <a:spcPts val="0"/>
                        </a:spcAft>
                        <a:buClrTx/>
                        <a:buSzTx/>
                        <a:buFontTx/>
                        <a:buNone/>
                      </a:pPr>
                      <a:endParaRPr lang="en-US" sz="700" dirty="0">
                        <a:latin typeface="Calibri"/>
                        <a:cs typeface="Calibri"/>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73458530"/>
                  </a:ext>
                </a:extLst>
              </a:tr>
            </a:tbl>
          </a:graphicData>
        </a:graphic>
      </p:graphicFrame>
    </p:spTree>
    <p:extLst>
      <p:ext uri="{BB962C8B-B14F-4D97-AF65-F5344CB8AC3E}">
        <p14:creationId xmlns:p14="http://schemas.microsoft.com/office/powerpoint/2010/main" val="335679190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CBAF56-3D8C-5C56-EC65-F09DDE0E9A3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8FECD63-296E-DB2D-1218-4F9CDBBED92E}"/>
              </a:ext>
            </a:extLst>
          </p:cNvPr>
          <p:cNvPicPr>
            <a:picLocks noChangeAspect="1"/>
          </p:cNvPicPr>
          <p:nvPr/>
        </p:nvPicPr>
        <p:blipFill>
          <a:blip r:embed="rId2"/>
          <a:stretch>
            <a:fillRect/>
          </a:stretch>
        </p:blipFill>
        <p:spPr>
          <a:xfrm>
            <a:off x="-37709" y="0"/>
            <a:ext cx="6201184" cy="4322536"/>
          </a:xfrm>
          <a:prstGeom prst="rect">
            <a:avLst/>
          </a:prstGeom>
        </p:spPr>
      </p:pic>
      <p:sp>
        <p:nvSpPr>
          <p:cNvPr id="4" name="TextBox 3">
            <a:extLst>
              <a:ext uri="{FF2B5EF4-FFF2-40B4-BE49-F238E27FC236}">
                <a16:creationId xmlns:a16="http://schemas.microsoft.com/office/drawing/2014/main" id="{60A9C37A-3E57-4DDF-9242-6A80A0981789}"/>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Aims for the next academic year (2025/2026)</a:t>
            </a:r>
          </a:p>
        </p:txBody>
      </p:sp>
      <p:graphicFrame>
        <p:nvGraphicFramePr>
          <p:cNvPr id="5" name="Table 4">
            <a:extLst>
              <a:ext uri="{FF2B5EF4-FFF2-40B4-BE49-F238E27FC236}">
                <a16:creationId xmlns:a16="http://schemas.microsoft.com/office/drawing/2014/main" id="{2BEE4F89-4408-F00A-3DA8-BFCBC572C119}"/>
              </a:ext>
            </a:extLst>
          </p:cNvPr>
          <p:cNvGraphicFramePr>
            <a:graphicFrameLocks noGrp="1"/>
          </p:cNvGraphicFramePr>
          <p:nvPr>
            <p:extLst>
              <p:ext uri="{D42A27DB-BD31-4B8C-83A1-F6EECF244321}">
                <p14:modId xmlns:p14="http://schemas.microsoft.com/office/powerpoint/2010/main" val="1652847514"/>
              </p:ext>
            </p:extLst>
          </p:nvPr>
        </p:nvGraphicFramePr>
        <p:xfrm>
          <a:off x="197588" y="684701"/>
          <a:ext cx="5724635" cy="3502311"/>
        </p:xfrm>
        <a:graphic>
          <a:graphicData uri="http://schemas.openxmlformats.org/drawingml/2006/table">
            <a:tbl>
              <a:tblPr firstRow="1" bandRow="1">
                <a:tableStyleId>{5C22544A-7EE6-4342-B048-85BDC9FD1C3A}</a:tableStyleId>
              </a:tblPr>
              <a:tblGrid>
                <a:gridCol w="1335584">
                  <a:extLst>
                    <a:ext uri="{9D8B030D-6E8A-4147-A177-3AD203B41FA5}">
                      <a16:colId xmlns:a16="http://schemas.microsoft.com/office/drawing/2014/main" val="1397519339"/>
                    </a:ext>
                  </a:extLst>
                </a:gridCol>
                <a:gridCol w="1568297">
                  <a:extLst>
                    <a:ext uri="{9D8B030D-6E8A-4147-A177-3AD203B41FA5}">
                      <a16:colId xmlns:a16="http://schemas.microsoft.com/office/drawing/2014/main" val="279180329"/>
                    </a:ext>
                  </a:extLst>
                </a:gridCol>
                <a:gridCol w="1410377">
                  <a:extLst>
                    <a:ext uri="{9D8B030D-6E8A-4147-A177-3AD203B41FA5}">
                      <a16:colId xmlns:a16="http://schemas.microsoft.com/office/drawing/2014/main" val="1419483341"/>
                    </a:ext>
                  </a:extLst>
                </a:gridCol>
                <a:gridCol w="1410377">
                  <a:extLst>
                    <a:ext uri="{9D8B030D-6E8A-4147-A177-3AD203B41FA5}">
                      <a16:colId xmlns:a16="http://schemas.microsoft.com/office/drawing/2014/main" val="1532179531"/>
                    </a:ext>
                  </a:extLst>
                </a:gridCol>
              </a:tblGrid>
              <a:tr h="256191">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Why?</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Key Area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621253">
                <a:tc>
                  <a:txBody>
                    <a:bodyPr/>
                    <a:lstStyle/>
                    <a:p>
                      <a:pPr algn="just"/>
                      <a:r>
                        <a:rPr sz="700" dirty="0">
                          <a:latin typeface="Calibri" panose="020F0502020204030204" pitchFamily="34" charset="0"/>
                          <a:ea typeface="Calibri" panose="020F0502020204030204" pitchFamily="34" charset="0"/>
                          <a:cs typeface="Calibri" panose="020F0502020204030204" pitchFamily="34" charset="0"/>
                        </a:rPr>
                        <a:t>Increase Staff Confidence and Expertise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a:r>
                        <a:rPr sz="700" dirty="0">
                          <a:latin typeface="Calibri" panose="020F0502020204030204" pitchFamily="34" charset="0"/>
                          <a:ea typeface="Calibri" panose="020F0502020204030204" pitchFamily="34" charset="0"/>
                          <a:cs typeface="Calibri" panose="020F0502020204030204" pitchFamily="34" charset="0"/>
                        </a:rPr>
                        <a:t>To ensure staff deliver high-quality, inclusive PE lessons and feel confident adapting for disadvantaged pupils.</a:t>
                      </a:r>
                      <a:endParaRPr lang="en-GB" sz="700" dirty="0">
                        <a:latin typeface="Calibri" panose="020F0502020204030204" pitchFamily="34" charset="0"/>
                        <a:ea typeface="Calibri" panose="020F0502020204030204" pitchFamily="34" charset="0"/>
                        <a:cs typeface="Calibri" panose="020F0502020204030204" pitchFamily="34" charset="0"/>
                      </a:endParaRPr>
                    </a:p>
                    <a:p>
                      <a:pPr algn="just"/>
                      <a:r>
                        <a:rPr lang="en-GB" sz="700" dirty="0">
                          <a:latin typeface="Calibri" panose="020F0502020204030204" pitchFamily="34" charset="0"/>
                          <a:ea typeface="Calibri" panose="020F0502020204030204" pitchFamily="34" charset="0"/>
                          <a:cs typeface="Calibri" panose="020F0502020204030204" pitchFamily="34" charset="0"/>
                        </a:rPr>
                        <a:t>Linked to SDP: CPD for subjects staff feel less confident in delivering; rigorous monitoring to ensure impact.</a:t>
                      </a:r>
                      <a:endParaRPr sz="7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a:r>
                        <a:rPr sz="700">
                          <a:latin typeface="Calibri" panose="020F0502020204030204" pitchFamily="34" charset="0"/>
                          <a:ea typeface="Calibri" panose="020F0502020204030204" pitchFamily="34" charset="0"/>
                          <a:cs typeface="Calibri" panose="020F0502020204030204" pitchFamily="34" charset="0"/>
                        </a:rPr>
                        <a:t>Increasing confidence, knowledge and skills of all staff in teaching PE and sporting activities.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a:r>
                        <a:rPr sz="700">
                          <a:latin typeface="Calibri" panose="020F0502020204030204" pitchFamily="34" charset="0"/>
                          <a:ea typeface="Calibri" panose="020F0502020204030204" pitchFamily="34" charset="0"/>
                          <a:cs typeface="Calibri" panose="020F0502020204030204" pitchFamily="34" charset="0"/>
                        </a:rPr>
                        <a:t>CPD logs, staff feedback surveys, lesson observation notes, photos/videos of staff implementing strategies.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621253">
                <a:tc>
                  <a:txBody>
                    <a:bodyPr/>
                    <a:lstStyle/>
                    <a:p>
                      <a:pPr algn="just"/>
                      <a:r>
                        <a:rPr sz="700">
                          <a:latin typeface="Calibri" panose="020F0502020204030204" pitchFamily="34" charset="0"/>
                          <a:ea typeface="Calibri" panose="020F0502020204030204" pitchFamily="34" charset="0"/>
                          <a:cs typeface="Calibri" panose="020F0502020204030204" pitchFamily="34" charset="0"/>
                        </a:rPr>
                        <a:t>Engage All Pupils in Regular Physical Activity</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a:r>
                        <a:rPr sz="700" dirty="0">
                          <a:latin typeface="Calibri" panose="020F0502020204030204" pitchFamily="34" charset="0"/>
                          <a:ea typeface="Calibri" panose="020F0502020204030204" pitchFamily="34" charset="0"/>
                          <a:cs typeface="Calibri" panose="020F0502020204030204" pitchFamily="34" charset="0"/>
                        </a:rPr>
                        <a:t>To improve health, wellbeing, and engagement for all pupils, </a:t>
                      </a:r>
                      <a:r>
                        <a:rPr sz="700" dirty="0" err="1">
                          <a:latin typeface="Calibri" panose="020F0502020204030204" pitchFamily="34" charset="0"/>
                          <a:ea typeface="Calibri" panose="020F0502020204030204" pitchFamily="34" charset="0"/>
                          <a:cs typeface="Calibri" panose="020F0502020204030204" pitchFamily="34" charset="0"/>
                        </a:rPr>
                        <a:t>prioritising</a:t>
                      </a:r>
                      <a:r>
                        <a:rPr sz="700" dirty="0">
                          <a:latin typeface="Calibri" panose="020F0502020204030204" pitchFamily="34" charset="0"/>
                          <a:ea typeface="Calibri" panose="020F0502020204030204" pitchFamily="34" charset="0"/>
                          <a:cs typeface="Calibri" panose="020F0502020204030204" pitchFamily="34" charset="0"/>
                        </a:rPr>
                        <a:t> disadvantaged pupils.</a:t>
                      </a:r>
                      <a:endParaRPr lang="en-GB" sz="700" dirty="0">
                        <a:latin typeface="Calibri" panose="020F0502020204030204" pitchFamily="34" charset="0"/>
                        <a:ea typeface="Calibri" panose="020F0502020204030204" pitchFamily="34" charset="0"/>
                        <a:cs typeface="Calibri" panose="020F0502020204030204" pitchFamily="34" charset="0"/>
                      </a:endParaRPr>
                    </a:p>
                    <a:p>
                      <a:pPr algn="just"/>
                      <a:r>
                        <a:rPr lang="en-GB" sz="700" dirty="0">
                          <a:latin typeface="Calibri" panose="020F0502020204030204" pitchFamily="34" charset="0"/>
                          <a:ea typeface="Calibri" panose="020F0502020204030204" pitchFamily="34" charset="0"/>
                          <a:cs typeface="Calibri" panose="020F0502020204030204" pitchFamily="34" charset="0"/>
                        </a:rPr>
                        <a:t>Linked to SDP: Improve attainment and progress for disadvantaged learners; create well-rounded pupils.</a:t>
                      </a:r>
                      <a:endParaRPr sz="7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a:r>
                        <a:rPr sz="700" dirty="0">
                          <a:latin typeface="Calibri" panose="020F0502020204030204" pitchFamily="34" charset="0"/>
                          <a:ea typeface="Calibri" panose="020F0502020204030204" pitchFamily="34" charset="0"/>
                          <a:cs typeface="Calibri" panose="020F0502020204030204" pitchFamily="34" charset="0"/>
                        </a:rPr>
                        <a:t>Increasing engagement of all pupils in regular physical activity and sporting activities.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a:r>
                        <a:rPr sz="700">
                          <a:latin typeface="Calibri" panose="020F0502020204030204" pitchFamily="34" charset="0"/>
                          <a:ea typeface="Calibri" panose="020F0502020204030204" pitchFamily="34" charset="0"/>
                          <a:cs typeface="Calibri" panose="020F0502020204030204" pitchFamily="34" charset="0"/>
                        </a:rPr>
                        <a:t>Club registers, participation tracking sheets, pupil voice surveys, photos/videos of active breaks.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0514327"/>
                  </a:ext>
                </a:extLst>
              </a:tr>
              <a:tr h="621253">
                <a:tc>
                  <a:txBody>
                    <a:bodyPr/>
                    <a:lstStyle/>
                    <a:p>
                      <a:pPr algn="just"/>
                      <a:r>
                        <a:rPr sz="700">
                          <a:latin typeface="Calibri" panose="020F0502020204030204" pitchFamily="34" charset="0"/>
                          <a:ea typeface="Calibri" panose="020F0502020204030204" pitchFamily="34" charset="0"/>
                          <a:cs typeface="Calibri" panose="020F0502020204030204" pitchFamily="34" charset="0"/>
                        </a:rPr>
                        <a:t>Promote Equality and Variety in Sports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a:r>
                        <a:rPr sz="700" dirty="0">
                          <a:latin typeface="Calibri" panose="020F0502020204030204" pitchFamily="34" charset="0"/>
                          <a:ea typeface="Calibri" panose="020F0502020204030204" pitchFamily="34" charset="0"/>
                          <a:cs typeface="Calibri" panose="020F0502020204030204" pitchFamily="34" charset="0"/>
                        </a:rPr>
                        <a:t>To ensure boys, girls, and disadvantaged pupils have equal access and enjoy a broad range of sports.</a:t>
                      </a:r>
                      <a:endParaRPr lang="en-GB" sz="700" dirty="0">
                        <a:latin typeface="Calibri" panose="020F0502020204030204" pitchFamily="34" charset="0"/>
                        <a:ea typeface="Calibri" panose="020F0502020204030204" pitchFamily="34" charset="0"/>
                        <a:cs typeface="Calibri" panose="020F0502020204030204" pitchFamily="34" charset="0"/>
                      </a:endParaRPr>
                    </a:p>
                    <a:p>
                      <a:pPr algn="just"/>
                      <a:r>
                        <a:rPr lang="en-GB" sz="700" dirty="0">
                          <a:latin typeface="Calibri" panose="020F0502020204030204" pitchFamily="34" charset="0"/>
                          <a:ea typeface="Calibri" panose="020F0502020204030204" pitchFamily="34" charset="0"/>
                          <a:cs typeface="Calibri" panose="020F0502020204030204" pitchFamily="34" charset="0"/>
                        </a:rPr>
                        <a:t>Linked to SDP: Develop progressive curriculum documentation for PE; ensure opportunities for disadvantaged learners.</a:t>
                      </a:r>
                      <a:endParaRPr sz="7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a:r>
                        <a:rPr sz="700" dirty="0">
                          <a:latin typeface="Calibri" panose="020F0502020204030204" pitchFamily="34" charset="0"/>
                          <a:ea typeface="Calibri" panose="020F0502020204030204" pitchFamily="34" charset="0"/>
                          <a:cs typeface="Calibri" panose="020F0502020204030204" pitchFamily="34" charset="0"/>
                        </a:rPr>
                        <a:t>Offer a broader and more equal experience of a range of sports and physical activities.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a:r>
                        <a:rPr sz="700" dirty="0">
                          <a:latin typeface="Calibri" panose="020F0502020204030204" pitchFamily="34" charset="0"/>
                          <a:ea typeface="Calibri" panose="020F0502020204030204" pitchFamily="34" charset="0"/>
                          <a:cs typeface="Calibri" panose="020F0502020204030204" pitchFamily="34" charset="0"/>
                        </a:rPr>
                        <a:t>Participation data by gender, photos/videos of new sports, pupil voice feedback, newsletters showcasing opportunities.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r h="621253">
                <a:tc>
                  <a:txBody>
                    <a:bodyPr/>
                    <a:lstStyle/>
                    <a:p>
                      <a:pPr algn="just"/>
                      <a:r>
                        <a:rPr sz="700">
                          <a:latin typeface="Calibri" panose="020F0502020204030204" pitchFamily="34" charset="0"/>
                          <a:ea typeface="Calibri" panose="020F0502020204030204" pitchFamily="34" charset="0"/>
                          <a:cs typeface="Calibri" panose="020F0502020204030204" pitchFamily="34" charset="0"/>
                        </a:rPr>
                        <a:t>Increase Opportunities for Competitive Sport</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a:r>
                        <a:rPr lang="en-GB" sz="700" dirty="0">
                          <a:latin typeface="Calibri" panose="020F0502020204030204" pitchFamily="34" charset="0"/>
                          <a:ea typeface="Calibri" panose="020F0502020204030204" pitchFamily="34" charset="0"/>
                          <a:cs typeface="Calibri" panose="020F0502020204030204" pitchFamily="34" charset="0"/>
                        </a:rPr>
                        <a:t>To develop teamwork, resilience, and aspiration by giving all pupils, including disadvantaged pupils, competitive experiences.</a:t>
                      </a:r>
                    </a:p>
                    <a:p>
                      <a:pPr algn="just"/>
                      <a:r>
                        <a:rPr lang="en-GB" sz="700" dirty="0">
                          <a:latin typeface="Calibri" panose="020F0502020204030204" pitchFamily="34" charset="0"/>
                          <a:ea typeface="Calibri" panose="020F0502020204030204" pitchFamily="34" charset="0"/>
                          <a:cs typeface="Calibri" panose="020F0502020204030204" pitchFamily="34" charset="0"/>
                        </a:rPr>
                        <a:t>Linked to SDP: Create a whole-school ethos linked to pupil leadership; hold interschool competitions.</a:t>
                      </a:r>
                      <a:endParaRPr sz="7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a:r>
                        <a:rPr sz="700" dirty="0">
                          <a:latin typeface="Calibri" panose="020F0502020204030204" pitchFamily="34" charset="0"/>
                          <a:ea typeface="Calibri" panose="020F0502020204030204" pitchFamily="34" charset="0"/>
                          <a:cs typeface="Calibri" panose="020F0502020204030204" pitchFamily="34" charset="0"/>
                        </a:rPr>
                        <a:t>Increasing participation in competitive sport.</a:t>
                      </a:r>
                      <a:endParaRPr lang="en-GB" sz="700" dirty="0">
                        <a:latin typeface="Calibri" panose="020F0502020204030204" pitchFamily="34" charset="0"/>
                        <a:ea typeface="Calibri" panose="020F0502020204030204" pitchFamily="34" charset="0"/>
                        <a:cs typeface="Calibri" panose="020F0502020204030204" pitchFamily="34" charset="0"/>
                      </a:endParaRPr>
                    </a:p>
                    <a:p>
                      <a:pPr algn="just"/>
                      <a:endParaRPr lang="en-GB" sz="700" dirty="0">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just"/>
                      <a:r>
                        <a:rPr sz="700" dirty="0">
                          <a:latin typeface="Calibri" panose="020F0502020204030204" pitchFamily="34" charset="0"/>
                          <a:ea typeface="Calibri" panose="020F0502020204030204" pitchFamily="34" charset="0"/>
                          <a:cs typeface="Calibri" panose="020F0502020204030204" pitchFamily="34" charset="0"/>
                        </a:rPr>
                        <a:t>Competition registers, team lists (highlight disadvantaged pupils), photos/videos of events, certificates, pupil voice feedback.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03050298"/>
                  </a:ext>
                </a:extLst>
              </a:tr>
            </a:tbl>
          </a:graphicData>
        </a:graphic>
      </p:graphicFrame>
    </p:spTree>
    <p:extLst>
      <p:ext uri="{BB962C8B-B14F-4D97-AF65-F5344CB8AC3E}">
        <p14:creationId xmlns:p14="http://schemas.microsoft.com/office/powerpoint/2010/main" val="7605994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6EB2-453F-EBD4-CAEA-C1385F926FE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16F9FF0-9213-3BFF-5463-418DC945D99B}"/>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4783345-C545-CED1-568E-A1725BB54AFE}"/>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2" name="TextBox 1">
            <a:extLst>
              <a:ext uri="{FF2B5EF4-FFF2-40B4-BE49-F238E27FC236}">
                <a16:creationId xmlns:a16="http://schemas.microsoft.com/office/drawing/2014/main" id="{282A97B3-2922-B00E-5223-36C9D9090A0A}"/>
              </a:ext>
            </a:extLst>
          </p:cNvPr>
          <p:cNvSpPr txBox="1"/>
          <p:nvPr/>
        </p:nvSpPr>
        <p:spPr>
          <a:xfrm>
            <a:off x="241825" y="621478"/>
            <a:ext cx="5684413" cy="1657057"/>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Please aim to use this as a live working document through the year.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Keep returning to this to evidence adaptations and progress made through the PESSPA opportunities you provide.</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There is no set number of objectives you must have.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Make as many or as few as you see fit that will support your aims for the year ahead.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 </a:t>
            </a:r>
          </a:p>
          <a:p>
            <a:pPr>
              <a:lnSpc>
                <a:spcPct val="124000"/>
              </a:lnSpc>
            </a:pPr>
            <a:endParaRPr lang="en-US" sz="500" dirty="0">
              <a:latin typeface="Calibri" panose="020F0502020204030204" pitchFamily="34" charset="0"/>
              <a:cs typeface="Calibri" panose="020F0502020204030204" pitchFamily="34" charset="0"/>
            </a:endParaRP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prioritising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spTree>
    <p:extLst>
      <p:ext uri="{BB962C8B-B14F-4D97-AF65-F5344CB8AC3E}">
        <p14:creationId xmlns:p14="http://schemas.microsoft.com/office/powerpoint/2010/main" val="32850078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B97B36-0064-E168-7038-3FC8704FBAB7}"/>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2969350-C89D-DCEF-42F1-FBCB2DDD41B0}"/>
              </a:ext>
            </a:extLst>
          </p:cNvPr>
          <p:cNvPicPr>
            <a:picLocks noChangeAspect="1"/>
          </p:cNvPicPr>
          <p:nvPr/>
        </p:nvPicPr>
        <p:blipFill>
          <a:blip r:embed="rId2"/>
          <a:stretch>
            <a:fillRect/>
          </a:stretch>
        </p:blipFill>
        <p:spPr>
          <a:xfrm>
            <a:off x="-16769" y="0"/>
            <a:ext cx="6166284" cy="4322536"/>
          </a:xfrm>
          <a:prstGeom prst="rect">
            <a:avLst/>
          </a:prstGeom>
        </p:spPr>
      </p:pic>
      <p:graphicFrame>
        <p:nvGraphicFramePr>
          <p:cNvPr id="2" name="Table 1">
            <a:extLst>
              <a:ext uri="{FF2B5EF4-FFF2-40B4-BE49-F238E27FC236}">
                <a16:creationId xmlns:a16="http://schemas.microsoft.com/office/drawing/2014/main" id="{225C9E27-D120-FB0E-EDFD-E98BBC05173C}"/>
              </a:ext>
            </a:extLst>
          </p:cNvPr>
          <p:cNvGraphicFramePr>
            <a:graphicFrameLocks noGrp="1"/>
          </p:cNvGraphicFramePr>
          <p:nvPr>
            <p:extLst>
              <p:ext uri="{D42A27DB-BD31-4B8C-83A1-F6EECF244321}">
                <p14:modId xmlns:p14="http://schemas.microsoft.com/office/powerpoint/2010/main" val="3531612602"/>
              </p:ext>
            </p:extLst>
          </p:nvPr>
        </p:nvGraphicFramePr>
        <p:xfrm>
          <a:off x="294842" y="839137"/>
          <a:ext cx="5530128" cy="325374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74420">
                  <a:extLst>
                    <a:ext uri="{9D8B030D-6E8A-4147-A177-3AD203B41FA5}">
                      <a16:colId xmlns:a16="http://schemas.microsoft.com/office/drawing/2014/main" val="3874769663"/>
                    </a:ext>
                  </a:extLst>
                </a:gridCol>
                <a:gridCol w="1432560">
                  <a:extLst>
                    <a:ext uri="{9D8B030D-6E8A-4147-A177-3AD203B41FA5}">
                      <a16:colId xmlns:a16="http://schemas.microsoft.com/office/drawing/2014/main" val="279180329"/>
                    </a:ext>
                  </a:extLst>
                </a:gridCol>
                <a:gridCol w="1501140">
                  <a:extLst>
                    <a:ext uri="{9D8B030D-6E8A-4147-A177-3AD203B41FA5}">
                      <a16:colId xmlns:a16="http://schemas.microsoft.com/office/drawing/2014/main" val="1419483341"/>
                    </a:ext>
                  </a:extLst>
                </a:gridCol>
                <a:gridCol w="102437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US" sz="600" dirty="0">
                          <a:solidFill>
                            <a:schemeClr val="tx1"/>
                          </a:solidFill>
                          <a:latin typeface="Calibri" panose="020F0502020204030204" pitchFamily="34" charset="0"/>
                          <a:cs typeface="Calibri" panose="020F0502020204030204" pitchFamily="34" charset="0"/>
                        </a:rPr>
                        <a:t>Develop lunchtime play provision to increase activity for least active groups.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Develop pupil leadership (training </a:t>
                      </a:r>
                      <a:r>
                        <a:rPr lang="en-US" sz="600" dirty="0" err="1">
                          <a:solidFill>
                            <a:schemeClr val="tx1"/>
                          </a:solidFill>
                          <a:latin typeface="Calibri" panose="020F0502020204030204" pitchFamily="34" charset="0"/>
                          <a:cs typeface="Calibri" panose="020F0502020204030204" pitchFamily="34" charset="0"/>
                        </a:rPr>
                        <a:t>programme</a:t>
                      </a:r>
                      <a:r>
                        <a:rPr lang="en-US" sz="600" dirty="0">
                          <a:solidFill>
                            <a:schemeClr val="tx1"/>
                          </a:solidFill>
                          <a:latin typeface="Calibri" panose="020F0502020204030204" pitchFamily="34" charset="0"/>
                          <a:cs typeface="Calibri" panose="020F0502020204030204" pitchFamily="34" charset="0"/>
                        </a:rPr>
                        <a:t>), Midday supervisor training, Staff CDP to develop their understanding of games and play, Range of equipment, Youth voice activities to understand pupils wants and needs Outdoor play provision such as OPAL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A confident and competent group of activity leaders that take initiative and create a more active and inclusive playground for all pupils. Midday supervisors and all staff leading a range of physical activities and joining in with movement daily to role model. A happier, more active playground that meets the needs of all pupils especially SEND and girls.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50" dirty="0">
                          <a:solidFill>
                            <a:schemeClr val="tx1"/>
                          </a:solidFill>
                          <a:latin typeface="Calibri" panose="020F0502020204030204" pitchFamily="34" charset="0"/>
                          <a:cs typeface="Calibri" panose="020F0502020204030204" pitchFamily="34" charset="0"/>
                        </a:rPr>
                        <a:t>Youth voice data through half-termly surveys and interviews/group discussions with a variety of pupils (leaders, children participating and those that are less active at break times). Conduct regular observations of the playground to gauge activity levels of the least active children. Staff voice and feedback.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Activity leaders are leading a broad range of activities and actively seeking children that are not engaged in physical activity during lunch times. Midday supervisors have grown in confidence and far more active and engaged in games with the children. Lunch times are more active with children having fun. Activity options have been tailored to suit the needs of SEND pupils through considerate choices of equipment and the types of games played. Girls are proving to be the hardest group to engage as some are still choosing not to be active.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Continued training for activity leaders and bringing new leaders into the group to bring new ideas and expertise. More leaders will also mean more activities are able to be delivered. Continued training with midday supervisors. Establish lead midday supervisors to empower them and give them ownership. Continue to listen to SEND pupils and tailor activities to their needs and wants. Focus priorities on engaging girls. Work with least active girls to create activities that are meaningful and enjoyable for them. Do they want to be activity leaders for younger children to give them purpose and confidence?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100 out of 100 activity leaders want to carry on with this role next year. 30 more children have enquired to joining the team. Meetings and the end of year survey have shown all leaders feel positive and enjoy making a difference for others. Interviews by random selection were conducted and 92% of pupils were either 'happy' or 'very happy' with the activities on offer at lunch time. End of year physical activity survey findings such as: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 Am I involved with games at lunch       time - 89% Yes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 Do I enjoy lunch time? 97% Yes</a:t>
                      </a:r>
                    </a:p>
                    <a:p>
                      <a:pPr marL="0" marR="0" lvl="0" indent="0" algn="l" defTabSz="575981" rtl="0" eaLnBrk="1" fontAlgn="auto" latinLnBrk="0" hangingPunct="1">
                        <a:lnSpc>
                          <a:spcPct val="100000"/>
                        </a:lnSpc>
                        <a:spcBef>
                          <a:spcPts val="0"/>
                        </a:spcBef>
                        <a:spcAft>
                          <a:spcPts val="0"/>
                        </a:spcAft>
                        <a:buClrTx/>
                        <a:buSzTx/>
                        <a:buFontTx/>
                        <a:buNone/>
                        <a:tabLst/>
                        <a:defRPr/>
                      </a:pPr>
                      <a:r>
                        <a:rPr lang="en-US" sz="500" dirty="0">
                          <a:solidFill>
                            <a:schemeClr val="tx1"/>
                          </a:solidFill>
                          <a:latin typeface="Calibri" panose="020F0502020204030204" pitchFamily="34" charset="0"/>
                          <a:cs typeface="Calibri" panose="020F0502020204030204" pitchFamily="34" charset="0"/>
                        </a:rPr>
                        <a:t>- Have I joined in with a game with the activity leaders? 100% Yes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Physical Resources - £1000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CPD for staff - £500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5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OPAL - £8000</a:t>
                      </a: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
        <p:nvSpPr>
          <p:cNvPr id="5" name="TextBox 4">
            <a:extLst>
              <a:ext uri="{FF2B5EF4-FFF2-40B4-BE49-F238E27FC236}">
                <a16:creationId xmlns:a16="http://schemas.microsoft.com/office/drawing/2014/main" id="{7C0CE318-2120-E324-9292-5A86D8597144}"/>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6" name="TextBox 5">
            <a:extLst>
              <a:ext uri="{FF2B5EF4-FFF2-40B4-BE49-F238E27FC236}">
                <a16:creationId xmlns:a16="http://schemas.microsoft.com/office/drawing/2014/main" id="{06D3BCB3-9898-8FE9-7C31-95AA52B74F02}"/>
              </a:ext>
            </a:extLst>
          </p:cNvPr>
          <p:cNvSpPr txBox="1"/>
          <p:nvPr/>
        </p:nvSpPr>
        <p:spPr>
          <a:xfrm>
            <a:off x="241826" y="599839"/>
            <a:ext cx="3255432" cy="215444"/>
          </a:xfrm>
          <a:prstGeom prst="rect">
            <a:avLst/>
          </a:prstGeom>
          <a:noFill/>
        </p:spPr>
        <p:txBody>
          <a:bodyPr wrap="square" rtlCol="0">
            <a:spAutoFit/>
          </a:bodyPr>
          <a:lstStyle/>
          <a:p>
            <a:r>
              <a:rPr lang="en-US" sz="800" b="1" dirty="0">
                <a:solidFill>
                  <a:srgbClr val="FF0000"/>
                </a:solidFill>
                <a:latin typeface="Calibri" panose="020F0502020204030204" pitchFamily="34" charset="0"/>
                <a:cs typeface="Calibri" panose="020F0502020204030204" pitchFamily="34" charset="0"/>
              </a:rPr>
              <a:t>Example objective shown below is for reference purposes only:</a:t>
            </a:r>
          </a:p>
        </p:txBody>
      </p:sp>
    </p:spTree>
    <p:extLst>
      <p:ext uri="{BB962C8B-B14F-4D97-AF65-F5344CB8AC3E}">
        <p14:creationId xmlns:p14="http://schemas.microsoft.com/office/powerpoint/2010/main" val="20704661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260970665"/>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solidFill>
                            <a:schemeClr val="tx1"/>
                          </a:solidFill>
                          <a:latin typeface="Calibri" panose="020F0502020204030204" pitchFamily="34" charset="0"/>
                          <a:cs typeface="Calibri" panose="020F0502020204030204" pitchFamily="34" charset="0"/>
                        </a:rPr>
                        <a:t>To ensure all staff feel confident and skilled in delivering high-quality PE lessons, with inclusive practice for disadvantaged pupils.</a:t>
                      </a:r>
                    </a:p>
                    <a:p>
                      <a:pPr algn="l">
                        <a:lnSpc>
                          <a:spcPct val="100000"/>
                        </a:lnSpc>
                      </a:pPr>
                      <a:r>
                        <a:rPr lang="en-GB" sz="600" dirty="0">
                          <a:solidFill>
                            <a:schemeClr val="tx1"/>
                          </a:solidFill>
                          <a:latin typeface="Calibri" panose="020F0502020204030204" pitchFamily="34" charset="0"/>
                          <a:cs typeface="Calibri" panose="020F0502020204030204" pitchFamily="34" charset="0"/>
                        </a:rPr>
                        <a:t>Linked to SDP: CPD for subjects staff feel less confident in delivering; rigorous monitoring to ensure impact.</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Provide targeted CPD sessions on PE curriculum and inclusive strategies.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600">
                        <a:solidFill>
                          <a:schemeClr val="tx1"/>
                        </a:solidFill>
                        <a:latin typeface="Calibri" panose="020F0502020204030204" pitchFamily="34" charset="0"/>
                        <a:cs typeface="Calibri" panose="020F0502020204030204" pitchFamily="34" charset="0"/>
                      </a:endParaRP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a:solidFill>
                            <a:schemeClr val="tx1"/>
                          </a:solidFill>
                          <a:latin typeface="Calibri" panose="020F0502020204030204" pitchFamily="34" charset="0"/>
                          <a:cs typeface="Calibri" panose="020F0502020204030204" pitchFamily="34" charset="0"/>
                        </a:rPr>
                        <a:t>Organise </a:t>
                      </a:r>
                      <a:r>
                        <a:rPr lang="en-GB" sz="600" dirty="0">
                          <a:solidFill>
                            <a:schemeClr val="tx1"/>
                          </a:solidFill>
                          <a:latin typeface="Calibri" panose="020F0502020204030204" pitchFamily="34" charset="0"/>
                          <a:cs typeface="Calibri" panose="020F0502020204030204" pitchFamily="34" charset="0"/>
                        </a:rPr>
                        <a:t>peer observations and coaching.</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Staff confidence and subject knowledge improved, leading to more engaging lessons.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Greater consistency in PE provision across the school.</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Disadvantaged pupils benefit from tailored teaching.</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CPD attendance logs and certificates.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Staff feedback surveys before and after training.</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Lesson observation notes showing improved delivery.</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Photos/videos of staff implementing new strategies.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9E3F4-B61C-457A-E840-C9EE07D9A22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EEA956D-2CFF-5B2C-CD1B-06FDF2099C49}"/>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956E3B-44E3-C739-9807-F5B3AC764123}"/>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3E931EEE-F173-2C9E-A785-A1E6D92FD218}"/>
              </a:ext>
            </a:extLst>
          </p:cNvPr>
          <p:cNvGraphicFramePr>
            <a:graphicFrameLocks noGrp="1"/>
          </p:cNvGraphicFramePr>
          <p:nvPr>
            <p:extLst>
              <p:ext uri="{D42A27DB-BD31-4B8C-83A1-F6EECF244321}">
                <p14:modId xmlns:p14="http://schemas.microsoft.com/office/powerpoint/2010/main" val="75436257"/>
              </p:ext>
            </p:extLst>
          </p:nvPr>
        </p:nvGraphicFramePr>
        <p:xfrm>
          <a:off x="294842" y="694098"/>
          <a:ext cx="5530128" cy="31851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solidFill>
                            <a:schemeClr val="tx1"/>
                          </a:solidFill>
                          <a:latin typeface="Calibri" panose="020F0502020204030204" pitchFamily="34" charset="0"/>
                          <a:cs typeface="Calibri" panose="020F0502020204030204" pitchFamily="34" charset="0"/>
                        </a:rPr>
                        <a:t>To increase participation in daily physical activity for all pupils, prioritising disadvantaged pupils.</a:t>
                      </a:r>
                    </a:p>
                    <a:p>
                      <a:pPr algn="l">
                        <a:lnSpc>
                          <a:spcPct val="100000"/>
                        </a:lnSpc>
                      </a:pPr>
                      <a:r>
                        <a:rPr lang="en-GB" sz="600" dirty="0">
                          <a:solidFill>
                            <a:schemeClr val="tx1"/>
                          </a:solidFill>
                          <a:latin typeface="Calibri" panose="020F0502020204030204" pitchFamily="34" charset="0"/>
                          <a:cs typeface="Calibri" panose="020F0502020204030204" pitchFamily="34" charset="0"/>
                        </a:rPr>
                        <a:t>Linked to SDP: Improve attainment and progress for disadvantaged learners; create well-rounded pupils.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Embed active breaks and playground challenges.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Provide dedication spaces for disadvantaged pupils in clubs.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Track participation data and target support for less active pupils.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Increased engagement in physical activity across all groups.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Disadvantaged pupils accessed more opportunities.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Improved wellbeing and focus in lessons.</a:t>
                      </a:r>
                    </a:p>
                    <a:p>
                      <a:pPr marL="171450" indent="-171450" algn="l">
                        <a:lnSpc>
                          <a:spcPct val="100000"/>
                        </a:lnSpc>
                        <a:buFont typeface="Arial" panose="020B0604020202020204" pitchFamily="34" charset="0"/>
                        <a:buChar cha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Registers for clubs and lunchtime activities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Pupil voice surveys on enjoyment and engagement.</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Photos/videos of active breaks and playground activities.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9204007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963-E288-A594-F73A-77BAB18F906B}"/>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37EF1091-D9E8-F50F-C469-7DA3DEDEB30C}"/>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D9EC24E5-DBE8-47EA-B1DE-D1192E89143D}"/>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0C43063D-4996-8F50-39D2-9B3391C83F21}"/>
              </a:ext>
            </a:extLst>
          </p:cNvPr>
          <p:cNvGraphicFramePr>
            <a:graphicFrameLocks noGrp="1"/>
          </p:cNvGraphicFramePr>
          <p:nvPr>
            <p:extLst>
              <p:ext uri="{D42A27DB-BD31-4B8C-83A1-F6EECF244321}">
                <p14:modId xmlns:p14="http://schemas.microsoft.com/office/powerpoint/2010/main" val="652625731"/>
              </p:ext>
            </p:extLst>
          </p:nvPr>
        </p:nvGraphicFramePr>
        <p:xfrm>
          <a:off x="294842" y="694098"/>
          <a:ext cx="5530128" cy="327660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solidFill>
                            <a:schemeClr val="tx1"/>
                          </a:solidFill>
                          <a:latin typeface="Calibri" panose="020F0502020204030204" pitchFamily="34" charset="0"/>
                          <a:cs typeface="Calibri" panose="020F0502020204030204" pitchFamily="34" charset="0"/>
                        </a:rPr>
                        <a:t>To offer a broad and inclusive range of sports and ensure equal access for boys, girls, and disadvantaged pupils.</a:t>
                      </a:r>
                    </a:p>
                    <a:p>
                      <a:pPr algn="l">
                        <a:lnSpc>
                          <a:spcPct val="100000"/>
                        </a:lnSpc>
                      </a:pPr>
                      <a:r>
                        <a:rPr lang="en-GB" sz="600" dirty="0">
                          <a:solidFill>
                            <a:schemeClr val="tx1"/>
                          </a:solidFill>
                          <a:latin typeface="Calibri" panose="020F0502020204030204" pitchFamily="34" charset="0"/>
                          <a:cs typeface="Calibri" panose="020F0502020204030204" pitchFamily="34" charset="0"/>
                        </a:rPr>
                        <a:t>Linked to SDP: Develop progressive curriculum documentation for PE; ensure opportunities for disadvantaged learners.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Introduce non-traditional sports.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Monitor participation data for gender balance and inclusivity.</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Provide targeted encouragement and resources for disadvantaged pupils.</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Pupils experienced a wider variety of sports.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Equal access achieved for boys and girls.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Disadvantaged pupils engaged in new activities.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Club and event registers showing gender balance.</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Photos/videos of pupils participating in new sports.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Pupil voice feedback on variety and inclusion.</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Displays or newsletters showcasing new opportunities.</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8838644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094FA2-8340-0B2B-59CD-4A0DD86358AF}"/>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6ACC86A-8EFB-CC91-83DB-0351EA2D9A5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3503C286-6601-B5F6-57C4-A0836621D28E}"/>
              </a:ext>
            </a:extLst>
          </p:cNvPr>
          <p:cNvSpPr txBox="1"/>
          <p:nvPr/>
        </p:nvSpPr>
        <p:spPr>
          <a:xfrm>
            <a:off x="241825" y="208550"/>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a:t>
            </a:r>
          </a:p>
        </p:txBody>
      </p:sp>
      <p:graphicFrame>
        <p:nvGraphicFramePr>
          <p:cNvPr id="2" name="Table 1">
            <a:extLst>
              <a:ext uri="{FF2B5EF4-FFF2-40B4-BE49-F238E27FC236}">
                <a16:creationId xmlns:a16="http://schemas.microsoft.com/office/drawing/2014/main" id="{EB5C837B-7071-41C7-EAE1-2ED2A10D5D17}"/>
              </a:ext>
            </a:extLst>
          </p:cNvPr>
          <p:cNvGraphicFramePr>
            <a:graphicFrameLocks noGrp="1"/>
          </p:cNvGraphicFramePr>
          <p:nvPr>
            <p:extLst>
              <p:ext uri="{D42A27DB-BD31-4B8C-83A1-F6EECF244321}">
                <p14:modId xmlns:p14="http://schemas.microsoft.com/office/powerpoint/2010/main" val="911048105"/>
              </p:ext>
            </p:extLst>
          </p:nvPr>
        </p:nvGraphicFramePr>
        <p:xfrm>
          <a:off x="294842" y="694098"/>
          <a:ext cx="5530128" cy="327660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r>
                        <a:rPr lang="en-GB" sz="600" dirty="0">
                          <a:solidFill>
                            <a:schemeClr val="tx1"/>
                          </a:solidFill>
                          <a:latin typeface="Calibri" panose="020F0502020204030204" pitchFamily="34" charset="0"/>
                          <a:cs typeface="Calibri" panose="020F0502020204030204" pitchFamily="34" charset="0"/>
                        </a:rPr>
                        <a:t>To give all pupils, including disadvantaged pupils, the chance to participate in competitive sport and develop teamwork and resilience.</a:t>
                      </a:r>
                    </a:p>
                    <a:p>
                      <a:pPr algn="l">
                        <a:lnSpc>
                          <a:spcPct val="100000"/>
                        </a:lnSpc>
                      </a:pPr>
                      <a:r>
                        <a:rPr lang="en-GB" sz="600" dirty="0">
                          <a:solidFill>
                            <a:schemeClr val="tx1"/>
                          </a:solidFill>
                          <a:latin typeface="Calibri" panose="020F0502020204030204" pitchFamily="34" charset="0"/>
                          <a:cs typeface="Calibri" panose="020F0502020204030204" pitchFamily="34" charset="0"/>
                        </a:rPr>
                        <a:t>Linked to SDP: Create a whole-school ethos linked to pupil leadership; hold interschool competitions.</a:t>
                      </a: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Organise inter-school competitions using the new ‘house’ system</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Prioritise disadvantaged pupils for representation.</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More pupils participated in competitive sport.</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Disadvantaged pupils represented the school.</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Raised the profile of PE and sport across the school.</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Competition registers and team lists (highlight disadvantaged pupils).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Photos/videos of events and practice sessions.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Certificates or awards achieved.</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600" dirty="0">
                          <a:solidFill>
                            <a:schemeClr val="tx1"/>
                          </a:solidFill>
                          <a:latin typeface="Calibri" panose="020F0502020204030204" pitchFamily="34" charset="0"/>
                          <a:cs typeface="Calibri" panose="020F0502020204030204" pitchFamily="34" charset="0"/>
                        </a:rPr>
                        <a:t>Pupil voice feedback on confidence and enjoyment.</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5362114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99847C-2B42-CB6E-A3A8-FBC53086DBEA}"/>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80D0268-9FFC-E12D-3361-CE303B154D08}"/>
              </a:ext>
            </a:extLst>
          </p:cNvPr>
          <p:cNvPicPr>
            <a:picLocks noChangeAspect="1"/>
          </p:cNvPicPr>
          <p:nvPr/>
        </p:nvPicPr>
        <p:blipFill>
          <a:blip r:embed="rId2"/>
          <a:stretch>
            <a:fillRect/>
          </a:stretch>
        </p:blipFill>
        <p:spPr>
          <a:xfrm>
            <a:off x="-23749" y="0"/>
            <a:ext cx="6187224" cy="4322536"/>
          </a:xfrm>
          <a:prstGeom prst="rect">
            <a:avLst/>
          </a:prstGeom>
        </p:spPr>
      </p:pic>
      <p:sp>
        <p:nvSpPr>
          <p:cNvPr id="4" name="TextBox 3">
            <a:extLst>
              <a:ext uri="{FF2B5EF4-FFF2-40B4-BE49-F238E27FC236}">
                <a16:creationId xmlns:a16="http://schemas.microsoft.com/office/drawing/2014/main" id="{61BAB802-43D4-8699-5757-2F1FE911345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2" name="Rectangle 1">
            <a:extLst>
              <a:ext uri="{FF2B5EF4-FFF2-40B4-BE49-F238E27FC236}">
                <a16:creationId xmlns:a16="http://schemas.microsoft.com/office/drawing/2014/main" id="{839CA36D-C1F1-EC25-6FEA-2CE3AA0EF20F}"/>
              </a:ext>
            </a:extLst>
          </p:cNvPr>
          <p:cNvSpPr/>
          <p:nvPr/>
        </p:nvSpPr>
        <p:spPr>
          <a:xfrm>
            <a:off x="146584" y="167948"/>
            <a:ext cx="5870308" cy="439325"/>
          </a:xfrm>
          <a:prstGeom prst="rect">
            <a:avLst/>
          </a:prstGeom>
          <a:solidFill>
            <a:schemeClr val="bg1"/>
          </a:solidFill>
          <a:ln>
            <a:noFill/>
          </a:ln>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90DCC7D-37B2-168B-8CF8-B93E9B7FE518}"/>
              </a:ext>
            </a:extLst>
          </p:cNvPr>
          <p:cNvSpPr txBox="1"/>
          <p:nvPr/>
        </p:nvSpPr>
        <p:spPr>
          <a:xfrm>
            <a:off x="-37709" y="172166"/>
            <a:ext cx="6187224" cy="215444"/>
          </a:xfrm>
          <a:prstGeom prst="rect">
            <a:avLst/>
          </a:prstGeom>
          <a:noFill/>
        </p:spPr>
        <p:txBody>
          <a:bodyPr wrap="square">
            <a:spAutoFit/>
          </a:bodyPr>
          <a:lstStyle/>
          <a:p>
            <a:pPr algn="ctr">
              <a:buNone/>
            </a:pPr>
            <a:r>
              <a:rPr lang="en-GB" sz="800" b="1" dirty="0">
                <a:effectLst/>
                <a:latin typeface="Calibri" panose="020F0502020204030204" pitchFamily="34" charset="0"/>
                <a:ea typeface="Calibri" panose="020F0502020204030204" pitchFamily="34" charset="0"/>
              </a:rPr>
              <a:t>This page has been left blank for any notes or supporting information.</a:t>
            </a:r>
            <a:endParaRPr lang="en-GB" sz="8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60601028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0323AF4D92BE404CBC6E072731CE97CA" ma:contentTypeVersion="4" ma:contentTypeDescription="Create a new document." ma:contentTypeScope="" ma:versionID="de0a2195222de73e902d7bedaebd90d7">
  <xsd:schema xmlns:xsd="http://www.w3.org/2001/XMLSchema" xmlns:xs="http://www.w3.org/2001/XMLSchema" xmlns:p="http://schemas.microsoft.com/office/2006/metadata/properties" targetNamespace="http://schemas.microsoft.com/office/2006/metadata/properties" ma:root="true" ma:fieldsID="635dd0560bc47e2bfaf56f5411bf579d">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5" ma:displayName="Content Type"/>
        <xsd:element ref="dc:title" minOccurs="0"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80372ED-2576-4110-B17C-3E9D6A22660A}">
  <ds:schemaRefs>
    <ds:schemaRef ds:uri="http://schemas.microsoft.com/office/2006/documentManagement/types"/>
    <ds:schemaRef ds:uri="http://purl.org/dc/elements/1.1/"/>
    <ds:schemaRef ds:uri="http://www.w3.org/XML/1998/namespace"/>
    <ds:schemaRef ds:uri="http://schemas.microsoft.com/office/infopath/2007/PartnerControls"/>
    <ds:schemaRef ds:uri="http://purl.org/dc/terms/"/>
    <ds:schemaRef ds:uri="http://schemas.openxmlformats.org/package/2006/metadata/core-properties"/>
    <ds:schemaRef ds:uri="http://schemas.microsoft.com/office/2006/metadata/properties"/>
    <ds:schemaRef ds:uri="http://purl.org/dc/dcmitype/"/>
  </ds:schemaRefs>
</ds:datastoreItem>
</file>

<file path=customXml/itemProps2.xml><?xml version="1.0" encoding="utf-8"?>
<ds:datastoreItem xmlns:ds="http://schemas.openxmlformats.org/officeDocument/2006/customXml" ds:itemID="{62E6DD52-6D32-4B74-9850-EBC19EE7612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3.xml><?xml version="1.0" encoding="utf-8"?>
<ds:datastoreItem xmlns:ds="http://schemas.openxmlformats.org/officeDocument/2006/customXml" ds:itemID="{7889C3D7-8D80-4913-8775-7658B59850E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245</TotalTime>
  <Words>3520</Words>
  <Application>Microsoft Office PowerPoint</Application>
  <PresentationFormat>Custom</PresentationFormat>
  <Paragraphs>363</Paragraphs>
  <Slides>15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David Rock</dc:creator>
  <cp:lastModifiedBy>Mrs K Jordan</cp:lastModifiedBy>
  <cp:revision>257</cp:revision>
  <dcterms:created xsi:type="dcterms:W3CDTF">2025-10-08T18:09:30Z</dcterms:created>
  <dcterms:modified xsi:type="dcterms:W3CDTF">2026-01-11T21:22:56Z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0x0101000323AF4D92BE404CBC6E072731CE97CA</vt:lpwstr>
  </property>
</Properties>
</file>